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9"/>
  </p:notesMasterIdLst>
  <p:handoutMasterIdLst>
    <p:handoutMasterId r:id="rId40"/>
  </p:handoutMasterIdLst>
  <p:sldIdLst>
    <p:sldId id="256" r:id="rId2"/>
    <p:sldId id="273" r:id="rId3"/>
    <p:sldId id="274" r:id="rId4"/>
    <p:sldId id="275" r:id="rId5"/>
    <p:sldId id="292" r:id="rId6"/>
    <p:sldId id="281" r:id="rId7"/>
    <p:sldId id="279" r:id="rId8"/>
    <p:sldId id="272" r:id="rId9"/>
    <p:sldId id="282" r:id="rId10"/>
    <p:sldId id="263" r:id="rId11"/>
    <p:sldId id="276" r:id="rId12"/>
    <p:sldId id="268" r:id="rId13"/>
    <p:sldId id="278" r:id="rId14"/>
    <p:sldId id="280" r:id="rId15"/>
    <p:sldId id="300" r:id="rId16"/>
    <p:sldId id="299" r:id="rId17"/>
    <p:sldId id="301" r:id="rId18"/>
    <p:sldId id="303" r:id="rId19"/>
    <p:sldId id="302" r:id="rId20"/>
    <p:sldId id="304" r:id="rId21"/>
    <p:sldId id="305" r:id="rId22"/>
    <p:sldId id="298" r:id="rId23"/>
    <p:sldId id="291" r:id="rId24"/>
    <p:sldId id="264" r:id="rId25"/>
    <p:sldId id="295" r:id="rId26"/>
    <p:sldId id="296" r:id="rId27"/>
    <p:sldId id="297" r:id="rId28"/>
    <p:sldId id="265" r:id="rId29"/>
    <p:sldId id="266" r:id="rId30"/>
    <p:sldId id="293" r:id="rId31"/>
    <p:sldId id="283" r:id="rId32"/>
    <p:sldId id="286" r:id="rId33"/>
    <p:sldId id="287" r:id="rId34"/>
    <p:sldId id="285" r:id="rId35"/>
    <p:sldId id="288" r:id="rId36"/>
    <p:sldId id="289" r:id="rId37"/>
    <p:sldId id="290" r:id="rId3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9" d="100"/>
          <a:sy n="69" d="100"/>
        </p:scale>
        <p:origin x="-1416" y="-72"/>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A162657-2EF6-44CB-A9E1-72127660E375}" type="datetimeFigureOut">
              <a:rPr lang="he-IL" smtClean="0"/>
              <a:t>כ"ו/סיון/תשע"ז</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2B0B73C5-A2F0-4963-967A-580E690EDBD6}" type="slidenum">
              <a:rPr lang="he-IL" smtClean="0"/>
              <a:t>‹#›</a:t>
            </a:fld>
            <a:endParaRPr lang="he-IL"/>
          </a:p>
        </p:txBody>
      </p:sp>
    </p:spTree>
    <p:extLst>
      <p:ext uri="{BB962C8B-B14F-4D97-AF65-F5344CB8AC3E}">
        <p14:creationId xmlns:p14="http://schemas.microsoft.com/office/powerpoint/2010/main" val="2388934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D68E4BC-617A-4334-917B-09E1C4B94F4C}" type="datetimeFigureOut">
              <a:rPr lang="he-IL" smtClean="0"/>
              <a:t>כ"ו/סיון/תשע"ז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C6E4C5-2EF9-47E3-8569-CA92794BF165}" type="slidenum">
              <a:rPr lang="he-IL" smtClean="0"/>
              <a:t>‹#›</a:t>
            </a:fld>
            <a:endParaRPr lang="he-IL"/>
          </a:p>
        </p:txBody>
      </p:sp>
    </p:spTree>
    <p:extLst>
      <p:ext uri="{BB962C8B-B14F-4D97-AF65-F5344CB8AC3E}">
        <p14:creationId xmlns:p14="http://schemas.microsoft.com/office/powerpoint/2010/main" val="384690082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0" name="משולש ישר-זווית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כותרת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grpSp>
        <p:nvGrpSpPr>
          <p:cNvPr id="2" name="קבוצה 1"/>
          <p:cNvGrpSpPr/>
          <p:nvPr/>
        </p:nvGrpSpPr>
        <p:grpSpPr>
          <a:xfrm>
            <a:off x="-3765" y="4953000"/>
            <a:ext cx="9147765" cy="1912088"/>
            <a:chOff x="-3765" y="4832896"/>
            <a:chExt cx="9147765" cy="2032192"/>
          </a:xfrm>
        </p:grpSpPr>
        <p:sp>
          <p:nvSpPr>
            <p:cNvPr id="7" name="צורה חופשית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צורה חופשית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צורה חופשית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מחבר ישר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מציין מיקום של תאריך 29"/>
          <p:cNvSpPr>
            <a:spLocks noGrp="1"/>
          </p:cNvSpPr>
          <p:nvPr>
            <p:ph type="dt" sz="half" idx="10"/>
          </p:nvPr>
        </p:nvSpPr>
        <p:spPr/>
        <p:txBody>
          <a:bodyPr/>
          <a:lstStyle>
            <a:lvl1pPr>
              <a:defRPr>
                <a:solidFill>
                  <a:srgbClr val="FFFFFF"/>
                </a:solidFill>
              </a:defRPr>
            </a:lvl1pPr>
            <a:extLst/>
          </a:lstStyle>
          <a:p>
            <a:fld id="{3DD75C14-7C21-4F88-A201-0E46379955A1}" type="datetimeFigureOut">
              <a:rPr lang="he-IL" smtClean="0"/>
              <a:t>כ"ו/סיון/תשע"ז</a:t>
            </a:fld>
            <a:endParaRPr lang="he-IL"/>
          </a:p>
        </p:txBody>
      </p:sp>
      <p:sp>
        <p:nvSpPr>
          <p:cNvPr id="19" name="מציין מיקום של כותרת תחתונה 18"/>
          <p:cNvSpPr>
            <a:spLocks noGrp="1"/>
          </p:cNvSpPr>
          <p:nvPr>
            <p:ph type="ftr" sz="quarter" idx="11"/>
          </p:nvPr>
        </p:nvSpPr>
        <p:spPr/>
        <p:txBody>
          <a:bodyPr/>
          <a:lstStyle>
            <a:lvl1pPr>
              <a:defRPr>
                <a:solidFill>
                  <a:schemeClr val="accent1">
                    <a:tint val="20000"/>
                  </a:schemeClr>
                </a:solidFill>
              </a:defRPr>
            </a:lvl1pPr>
            <a:extLst/>
          </a:lstStyle>
          <a:p>
            <a:endParaRPr lang="he-IL"/>
          </a:p>
        </p:txBody>
      </p:sp>
      <p:sp>
        <p:nvSpPr>
          <p:cNvPr id="27" name="מציין מיקום של מספר שקופית 26"/>
          <p:cNvSpPr>
            <a:spLocks noGrp="1"/>
          </p:cNvSpPr>
          <p:nvPr>
            <p:ph type="sldNum" sz="quarter" idx="12"/>
          </p:nvPr>
        </p:nvSpPr>
        <p:spPr/>
        <p:txBody>
          <a:bodyPr/>
          <a:lstStyle>
            <a:lvl1pPr>
              <a:defRPr>
                <a:solidFill>
                  <a:srgbClr val="FFFFFF"/>
                </a:solidFill>
              </a:defRPr>
            </a:lvl1pPr>
            <a:extLst/>
          </a:lstStyle>
          <a:p>
            <a:fld id="{B1BAC7C3-F3C2-4E98-8490-CE1C7F59BBCF}"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1481329"/>
            <a:ext cx="8229600" cy="438607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3DD75C14-7C21-4F88-A201-0E46379955A1}" type="datetimeFigureOut">
              <a:rPr lang="he-IL" smtClean="0"/>
              <a:t>כ"ו/סיון/תשע"ז</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B1BAC7C3-F3C2-4E98-8490-CE1C7F59BBCF}"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44013" y="274640"/>
            <a:ext cx="1777470" cy="5592761"/>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41"/>
            <a:ext cx="6324600" cy="5592760"/>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3DD75C14-7C21-4F88-A201-0E46379955A1}" type="datetimeFigureOut">
              <a:rPr lang="he-IL" smtClean="0"/>
              <a:t>כ"ו/סיון/תשע"ז</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B1BAC7C3-F3C2-4E98-8490-CE1C7F59BBCF}"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3DD75C14-7C21-4F88-A201-0E46379955A1}" type="datetimeFigureOut">
              <a:rPr lang="he-IL" smtClean="0"/>
              <a:t>כ"ו/סיון/תשע"ז</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B1BAC7C3-F3C2-4E98-8490-CE1C7F59BBCF}" type="slidenum">
              <a:rPr lang="he-IL" smtClean="0"/>
              <a:t>‹#›</a:t>
            </a:fld>
            <a:endParaRPr lang="he-IL"/>
          </a:p>
        </p:txBody>
      </p:sp>
      <p:sp>
        <p:nvSpPr>
          <p:cNvPr id="7" name="כותרת 6"/>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fld id="{3DD75C14-7C21-4F88-A201-0E46379955A1}" type="datetimeFigureOut">
              <a:rPr lang="he-IL" smtClean="0"/>
              <a:t>כ"ו/סיון/תשע"ז</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B1BAC7C3-F3C2-4E98-8490-CE1C7F59BBCF}" type="slidenum">
              <a:rPr lang="he-IL" smtClean="0"/>
              <a:t>‹#›</a:t>
            </a:fld>
            <a:endParaRPr lang="he-IL"/>
          </a:p>
        </p:txBody>
      </p:sp>
      <p:sp>
        <p:nvSpPr>
          <p:cNvPr id="7" name="סוגר זוויתי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סוגר זוויתי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bg>
      <p:bgRef idx="1002">
        <a:schemeClr val="bg1"/>
      </p:bgRef>
    </p:bg>
    <p:spTree>
      <p:nvGrpSpPr>
        <p:cNvPr id="1" name=""/>
        <p:cNvGrpSpPr/>
        <p:nvPr/>
      </p:nvGrpSpPr>
      <p:grpSpPr>
        <a:xfrm>
          <a:off x="0" y="0"/>
          <a:ext cx="0" cy="0"/>
          <a:chOff x="0" y="0"/>
          <a:chExt cx="0" cy="0"/>
        </a:xfrm>
      </p:grpSpPr>
      <p:sp>
        <p:nvSpPr>
          <p:cNvPr id="3" name="מציין מיקום תוכן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3DD75C14-7C21-4F88-A201-0E46379955A1}" type="datetimeFigureOut">
              <a:rPr lang="he-IL" smtClean="0"/>
              <a:t>כ"ו/סיון/תשע"ז</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B1BAC7C3-F3C2-4E98-8490-CE1C7F59BBCF}" type="slidenum">
              <a:rPr lang="he-IL" smtClean="0"/>
              <a:t>‹#›</a:t>
            </a:fld>
            <a:endParaRPr lang="he-IL"/>
          </a:p>
        </p:txBody>
      </p:sp>
      <p:sp>
        <p:nvSpPr>
          <p:cNvPr id="8" name="כותרת 7"/>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3DD75C14-7C21-4F88-A201-0E46379955A1}" type="datetimeFigureOut">
              <a:rPr lang="he-IL" smtClean="0"/>
              <a:t>כ"ו/סיון/תשע"ז</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B1BAC7C3-F3C2-4E98-8490-CE1C7F59BBCF}" type="slidenum">
              <a:rPr lang="he-IL" smtClean="0"/>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bg>
      <p:bgRef idx="1002">
        <a:schemeClr val="bg1"/>
      </p:bgRef>
    </p:bg>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extLst/>
          </a:lstStyle>
          <a:p>
            <a:fld id="{3DD75C14-7C21-4F88-A201-0E46379955A1}" type="datetimeFigureOut">
              <a:rPr lang="he-IL" smtClean="0"/>
              <a:t>כ"ו/סיון/תשע"ז</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B1BAC7C3-F3C2-4E98-8490-CE1C7F59BBCF}" type="slidenum">
              <a:rPr lang="he-IL" smtClean="0"/>
              <a:t>‹#›</a:t>
            </a:fld>
            <a:endParaRPr lang="he-IL"/>
          </a:p>
        </p:txBody>
      </p:sp>
      <p:sp>
        <p:nvSpPr>
          <p:cNvPr id="6" name="כותרת 5"/>
          <p:cNvSpPr>
            <a:spLocks noGrp="1"/>
          </p:cNvSpPr>
          <p:nvPr>
            <p:ph type="title"/>
          </p:nvPr>
        </p:nvSpPr>
        <p:spPr/>
        <p:txBody>
          <a:bodyPr rtlCol="0"/>
          <a:lstStyle>
            <a:extLst/>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extLst/>
          </a:lstStyle>
          <a:p>
            <a:fld id="{3DD75C14-7C21-4F88-A201-0E46379955A1}" type="datetimeFigureOut">
              <a:rPr lang="he-IL" smtClean="0"/>
              <a:t>כ"ו/סיון/תשע"ז</a:t>
            </a:fld>
            <a:endParaRPr lang="he-IL"/>
          </a:p>
        </p:txBody>
      </p:sp>
      <p:sp>
        <p:nvSpPr>
          <p:cNvPr id="3" name="מציין מיקום של כותרת תחתונה 2"/>
          <p:cNvSpPr>
            <a:spLocks noGrp="1"/>
          </p:cNvSpPr>
          <p:nvPr>
            <p:ph type="ftr" sz="quarter" idx="11"/>
          </p:nvPr>
        </p:nvSpPr>
        <p:spPr/>
        <p:txBody>
          <a:bodyPr/>
          <a:lstStyle>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B1BAC7C3-F3C2-4E98-8490-CE1C7F59BBCF}"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3">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a:xfrm>
            <a:off x="6727032" y="6407944"/>
            <a:ext cx="1920240" cy="365760"/>
          </a:xfrm>
        </p:spPr>
        <p:txBody>
          <a:bodyPr/>
          <a:lstStyle>
            <a:extLst/>
          </a:lstStyle>
          <a:p>
            <a:fld id="{3DD75C14-7C21-4F88-A201-0E46379955A1}" type="datetimeFigureOut">
              <a:rPr lang="he-IL" smtClean="0"/>
              <a:t>כ"ו/סיון/תשע"ז</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B1BAC7C3-F3C2-4E98-8490-CE1C7F59BBCF}" type="slidenum">
              <a:rPr lang="he-IL" smtClean="0"/>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1"/>
      </p:bgRef>
    </p:bg>
    <p:spTree>
      <p:nvGrpSpPr>
        <p:cNvPr id="1" name=""/>
        <p:cNvGrpSpPr/>
        <p:nvPr/>
      </p:nvGrpSpPr>
      <p:grpSpPr>
        <a:xfrm>
          <a:off x="0" y="0"/>
          <a:ext cx="0" cy="0"/>
          <a:chOff x="0" y="0"/>
          <a:chExt cx="0" cy="0"/>
        </a:xfrm>
      </p:grpSpPr>
      <p:sp>
        <p:nvSpPr>
          <p:cNvPr id="4" name="מציין מיקום טקסט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
        <p:nvSpPr>
          <p:cNvPr id="3" name="מציין מיקום של תמונה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e-IL" smtClean="0"/>
              <a:t>לחץ על הסמל כדי להוסיף תמונה</a:t>
            </a:r>
            <a:endParaRPr kumimoji="0" lang="en-US" dirty="0"/>
          </a:p>
        </p:txBody>
      </p:sp>
      <p:sp>
        <p:nvSpPr>
          <p:cNvPr id="5" name="מציין מיקום של תאריך 4"/>
          <p:cNvSpPr>
            <a:spLocks noGrp="1"/>
          </p:cNvSpPr>
          <p:nvPr>
            <p:ph type="dt" sz="half" idx="10"/>
          </p:nvPr>
        </p:nvSpPr>
        <p:spPr/>
        <p:txBody>
          <a:bodyPr/>
          <a:lstStyle>
            <a:lvl1pPr>
              <a:defRPr>
                <a:solidFill>
                  <a:schemeClr val="tx1"/>
                </a:solidFill>
              </a:defRPr>
            </a:lvl1pPr>
            <a:extLst/>
          </a:lstStyle>
          <a:p>
            <a:fld id="{3DD75C14-7C21-4F88-A201-0E46379955A1}" type="datetimeFigureOut">
              <a:rPr lang="he-IL" smtClean="0"/>
              <a:t>כ"ו/סיון/תשע"ז</a:t>
            </a:fld>
            <a:endParaRPr lang="he-IL"/>
          </a:p>
        </p:txBody>
      </p:sp>
      <p:sp>
        <p:nvSpPr>
          <p:cNvPr id="6" name="מציין מיקום של כותרת תחתונה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e-IL"/>
          </a:p>
        </p:txBody>
      </p:sp>
      <p:sp>
        <p:nvSpPr>
          <p:cNvPr id="7" name="מציין מיקום של מספר שקופית 6"/>
          <p:cNvSpPr>
            <a:spLocks noGrp="1"/>
          </p:cNvSpPr>
          <p:nvPr>
            <p:ph type="sldNum" sz="quarter" idx="12"/>
          </p:nvPr>
        </p:nvSpPr>
        <p:spPr/>
        <p:txBody>
          <a:bodyPr/>
          <a:lstStyle>
            <a:lvl1pPr>
              <a:defRPr>
                <a:solidFill>
                  <a:schemeClr val="tx1"/>
                </a:solidFill>
              </a:defRPr>
            </a:lvl1pPr>
            <a:extLst/>
          </a:lstStyle>
          <a:p>
            <a:fld id="{B1BAC7C3-F3C2-4E98-8490-CE1C7F59BBCF}" type="slidenum">
              <a:rPr lang="he-IL" smtClean="0"/>
              <a:t>‹#›</a:t>
            </a:fld>
            <a:endParaRPr lang="he-IL"/>
          </a:p>
        </p:txBody>
      </p:sp>
      <p:sp>
        <p:nvSpPr>
          <p:cNvPr id="2" name="כותרת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e-IL" smtClean="0"/>
              <a:t>לחץ כדי לערוך סגנון כותרת של תבנית בסיס</a:t>
            </a:r>
            <a:endParaRPr kumimoji="0" lang="en-US"/>
          </a:p>
        </p:txBody>
      </p:sp>
      <p:sp>
        <p:nvSpPr>
          <p:cNvPr id="8" name="צורה חופשית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צורה חופשית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משולש ישר-זווית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מחבר ישר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סוגר זוויתי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סוגר זוויתי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צורה חופשית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צורה חופשית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משולש ישר-זווית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מחבר ישר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מציין מיקום של כותרת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DD75C14-7C21-4F88-A201-0E46379955A1}" type="datetimeFigureOut">
              <a:rPr lang="he-IL" smtClean="0"/>
              <a:t>כ"ו/סיון/תשע"ז</a:t>
            </a:fld>
            <a:endParaRPr lang="he-IL"/>
          </a:p>
        </p:txBody>
      </p:sp>
      <p:sp>
        <p:nvSpPr>
          <p:cNvPr id="22" name="מציין מיקום של כותרת תחתונה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e-IL"/>
          </a:p>
        </p:txBody>
      </p:sp>
      <p:sp>
        <p:nvSpPr>
          <p:cNvPr id="18" name="מציין מיקום של מספר שקופית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BAC7C3-F3C2-4E98-8490-CE1C7F59BBCF}"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ctr"/>
            <a:r>
              <a:rPr lang="he-IL" dirty="0" smtClean="0"/>
              <a:t>ניתוח אירוע דליקה בבניין </a:t>
            </a:r>
            <a:r>
              <a:rPr lang="he-IL" dirty="0" err="1" smtClean="0"/>
              <a:t>גרמפל</a:t>
            </a:r>
            <a:r>
              <a:rPr lang="he-IL" dirty="0" smtClean="0"/>
              <a:t>, לונדון</a:t>
            </a:r>
            <a:endParaRPr lang="he-IL" dirty="0"/>
          </a:p>
        </p:txBody>
      </p:sp>
      <p:sp>
        <p:nvSpPr>
          <p:cNvPr id="3" name="כותרת משנה 2"/>
          <p:cNvSpPr>
            <a:spLocks noGrp="1"/>
          </p:cNvSpPr>
          <p:nvPr>
            <p:ph type="subTitle" idx="1"/>
          </p:nvPr>
        </p:nvSpPr>
        <p:spPr>
          <a:xfrm>
            <a:off x="685800" y="4245520"/>
            <a:ext cx="7772400" cy="1199704"/>
          </a:xfrm>
        </p:spPr>
        <p:txBody>
          <a:bodyPr/>
          <a:lstStyle/>
          <a:p>
            <a:pPr algn="ctr"/>
            <a:r>
              <a:rPr lang="he-IL" dirty="0" smtClean="0"/>
              <a:t>הפקת הנתונים: רן שלף</a:t>
            </a:r>
            <a:endParaRPr lang="he-IL" dirty="0"/>
          </a:p>
        </p:txBody>
      </p:sp>
      <p:sp>
        <p:nvSpPr>
          <p:cNvPr id="4" name="TextBox 3"/>
          <p:cNvSpPr txBox="1"/>
          <p:nvPr/>
        </p:nvSpPr>
        <p:spPr>
          <a:xfrm rot="20381147">
            <a:off x="1434713" y="227913"/>
            <a:ext cx="2952328"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pPr algn="ctr"/>
            <a:r>
              <a:rPr lang="he-IL" sz="4000" dirty="0" smtClean="0"/>
              <a:t>עדכון נכון ל 20 יוני 2017</a:t>
            </a:r>
            <a:endParaRPr lang="he-IL" sz="4000" dirty="0"/>
          </a:p>
        </p:txBody>
      </p:sp>
    </p:spTree>
    <p:extLst>
      <p:ext uri="{BB962C8B-B14F-4D97-AF65-F5344CB8AC3E}">
        <p14:creationId xmlns:p14="http://schemas.microsoft.com/office/powerpoint/2010/main" val="2249009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5"/>
            <a:ext cx="7056784" cy="643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053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783357"/>
            <a:ext cx="8229600" cy="4525963"/>
          </a:xfrm>
        </p:spPr>
        <p:txBody>
          <a:bodyPr>
            <a:normAutofit/>
          </a:bodyPr>
          <a:lstStyle/>
          <a:p>
            <a:r>
              <a:rPr lang="he-IL" sz="3200" dirty="0" smtClean="0"/>
              <a:t>בשנת 2014 ניתנו לתושבי הבניין הנחיות </a:t>
            </a:r>
            <a:r>
              <a:rPr lang="he-IL" sz="3200" dirty="0" err="1" smtClean="0"/>
              <a:t>להשאר</a:t>
            </a:r>
            <a:r>
              <a:rPr lang="he-IL" sz="3200" dirty="0" smtClean="0"/>
              <a:t> בדירה במקרה חירום והבהרה שדלת הכניסה עמידה 30 דקות.</a:t>
            </a:r>
          </a:p>
          <a:p>
            <a:r>
              <a:rPr lang="he-IL" sz="3200" dirty="0" smtClean="0"/>
              <a:t>בשנת 2016 מיד לאחר השיפוץ פורסמה הודעה לדיירים כי מערכת גילוי העשן, שופרה בבניין ושבמקרה דליקה יש </a:t>
            </a:r>
            <a:r>
              <a:rPr lang="he-IL" sz="3200" dirty="0" err="1" smtClean="0"/>
              <a:t>להשאר</a:t>
            </a:r>
            <a:r>
              <a:rPr lang="he-IL" sz="3200" dirty="0" smtClean="0"/>
              <a:t> בדירה.</a:t>
            </a:r>
            <a:endParaRPr lang="he-IL" sz="3200" dirty="0"/>
          </a:p>
        </p:txBody>
      </p:sp>
      <p:sp>
        <p:nvSpPr>
          <p:cNvPr id="2" name="כותרת 1"/>
          <p:cNvSpPr>
            <a:spLocks noGrp="1"/>
          </p:cNvSpPr>
          <p:nvPr>
            <p:ph type="title"/>
          </p:nvPr>
        </p:nvSpPr>
        <p:spPr/>
        <p:txBody>
          <a:bodyPr/>
          <a:lstStyle/>
          <a:p>
            <a:pPr algn="ctr"/>
            <a:r>
              <a:rPr lang="he-IL" dirty="0" smtClean="0"/>
              <a:t>הוראות בטיחות אש</a:t>
            </a:r>
            <a:endParaRPr lang="he-IL" dirty="0"/>
          </a:p>
        </p:txBody>
      </p:sp>
    </p:spTree>
    <p:extLst>
      <p:ext uri="{BB962C8B-B14F-4D97-AF65-F5344CB8AC3E}">
        <p14:creationId xmlns:p14="http://schemas.microsoft.com/office/powerpoint/2010/main" val="759737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938213"/>
            <a:ext cx="6600825"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966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pPr algn="ctr"/>
            <a:r>
              <a:rPr lang="he-IL" dirty="0" smtClean="0"/>
              <a:t>התחלת האירוע</a:t>
            </a:r>
            <a:endParaRPr lang="he-IL" dirty="0"/>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44824"/>
            <a:ext cx="8964488" cy="483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357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2071389"/>
            <a:ext cx="8229600" cy="4525963"/>
          </a:xfrm>
        </p:spPr>
        <p:txBody>
          <a:bodyPr/>
          <a:lstStyle/>
          <a:p>
            <a:r>
              <a:rPr lang="he-IL" dirty="0" smtClean="0"/>
              <a:t>כשל חשמלי במקרר בדירת מגורים בקומה שניה</a:t>
            </a:r>
            <a:endParaRPr lang="he-IL" dirty="0"/>
          </a:p>
        </p:txBody>
      </p:sp>
      <p:sp>
        <p:nvSpPr>
          <p:cNvPr id="2" name="כותרת 1"/>
          <p:cNvSpPr>
            <a:spLocks noGrp="1"/>
          </p:cNvSpPr>
          <p:nvPr>
            <p:ph type="title"/>
          </p:nvPr>
        </p:nvSpPr>
        <p:spPr/>
        <p:txBody>
          <a:bodyPr/>
          <a:lstStyle/>
          <a:p>
            <a:pPr algn="ctr"/>
            <a:r>
              <a:rPr lang="he-IL" dirty="0" smtClean="0"/>
              <a:t>סיבת הדליקה (ככל שידוע כרגע)</a:t>
            </a:r>
            <a:endParaRPr lang="he-IL" dirty="0"/>
          </a:p>
        </p:txBody>
      </p:sp>
    </p:spTree>
    <p:extLst>
      <p:ext uri="{BB962C8B-B14F-4D97-AF65-F5344CB8AC3E}">
        <p14:creationId xmlns:p14="http://schemas.microsoft.com/office/powerpoint/2010/main" val="422476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1783357"/>
            <a:ext cx="8229600" cy="4525963"/>
          </a:xfrm>
        </p:spPr>
        <p:txBody>
          <a:bodyPr/>
          <a:lstStyle/>
          <a:p>
            <a:r>
              <a:rPr lang="he-IL" dirty="0" smtClean="0"/>
              <a:t>בשנת </a:t>
            </a:r>
            <a:r>
              <a:rPr lang="he-IL" dirty="0"/>
              <a:t>2009 נהרגו שישה בני אדם בשריפה שפרצה בבניין דיור ציבורי בדרום-מזרח לונדון. </a:t>
            </a:r>
            <a:endParaRPr lang="he-IL" dirty="0" smtClean="0"/>
          </a:p>
          <a:p>
            <a:r>
              <a:rPr lang="he-IL" dirty="0" smtClean="0"/>
              <a:t>בשנת 2016 פרצה </a:t>
            </a:r>
            <a:r>
              <a:rPr lang="he-IL" dirty="0"/>
              <a:t>שריפה בבניין דיור ציבורי בבירה </a:t>
            </a:r>
            <a:r>
              <a:rPr lang="he-IL" dirty="0" smtClean="0"/>
              <a:t>הבריטית.</a:t>
            </a:r>
          </a:p>
          <a:p>
            <a:r>
              <a:rPr lang="he-IL" dirty="0" smtClean="0"/>
              <a:t>לפני </a:t>
            </a:r>
            <a:r>
              <a:rPr lang="he-IL" dirty="0"/>
              <a:t>חודשיים התרחשה שריפה בבניין דיור ציבורי נוסף </a:t>
            </a:r>
            <a:r>
              <a:rPr lang="he-IL" dirty="0" smtClean="0"/>
              <a:t>בעיר.</a:t>
            </a:r>
            <a:endParaRPr lang="he-IL" dirty="0"/>
          </a:p>
        </p:txBody>
      </p:sp>
      <p:sp>
        <p:nvSpPr>
          <p:cNvPr id="3" name="כותרת 2"/>
          <p:cNvSpPr>
            <a:spLocks noGrp="1"/>
          </p:cNvSpPr>
          <p:nvPr>
            <p:ph type="title"/>
          </p:nvPr>
        </p:nvSpPr>
        <p:spPr/>
        <p:txBody>
          <a:bodyPr/>
          <a:lstStyle/>
          <a:p>
            <a:pPr algn="ctr"/>
            <a:r>
              <a:rPr lang="he-IL" dirty="0" smtClean="0"/>
              <a:t>אירועים קודמים</a:t>
            </a:r>
            <a:endParaRPr lang="he-IL" dirty="0"/>
          </a:p>
        </p:txBody>
      </p:sp>
    </p:spTree>
    <p:extLst>
      <p:ext uri="{BB962C8B-B14F-4D97-AF65-F5344CB8AC3E}">
        <p14:creationId xmlns:p14="http://schemas.microsoft.com/office/powerpoint/2010/main" val="3942545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p:txBody>
          <a:bodyPr/>
          <a:lstStyle/>
          <a:p>
            <a:pPr algn="ctr"/>
            <a:r>
              <a:rPr lang="he-IL" dirty="0" smtClean="0"/>
              <a:t>היבטים של בטיחות אש</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657350"/>
            <a:ext cx="85153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95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67544" y="2647453"/>
            <a:ext cx="8229600" cy="4525963"/>
          </a:xfrm>
        </p:spPr>
        <p:txBody>
          <a:bodyPr>
            <a:normAutofit fontScale="92500" lnSpcReduction="10000"/>
          </a:bodyPr>
          <a:lstStyle/>
          <a:p>
            <a:r>
              <a:rPr lang="he-IL" dirty="0" smtClean="0"/>
              <a:t>ב-2006 </a:t>
            </a:r>
            <a:r>
              <a:rPr lang="he-IL" dirty="0"/>
              <a:t>פרסמו מספר ארגונים, ביניהם איגוד עובדי הכבאות הבריטי, תצהיר בו הם מדגישים כי מערכות אוטומטיות של </a:t>
            </a:r>
            <a:r>
              <a:rPr lang="he-IL" dirty="0" err="1"/>
              <a:t>מתזי</a:t>
            </a:r>
            <a:r>
              <a:rPr lang="he-IL" dirty="0"/>
              <a:t> מים (</a:t>
            </a:r>
            <a:r>
              <a:rPr lang="he-IL" dirty="0" err="1"/>
              <a:t>ספרינקלרים</a:t>
            </a:r>
            <a:r>
              <a:rPr lang="he-IL" dirty="0"/>
              <a:t>) המותקנות בתקרה הן האמצעי האפקטיבי ביותר למניעת שריפות כמו זו שפרצה </a:t>
            </a:r>
            <a:r>
              <a:rPr lang="he-IL" dirty="0" err="1"/>
              <a:t>בגרנפל</a:t>
            </a:r>
            <a:r>
              <a:rPr lang="he-IL" dirty="0"/>
              <a:t> בשבוע שעבר. </a:t>
            </a:r>
            <a:r>
              <a:rPr lang="he-IL" dirty="0" smtClean="0"/>
              <a:t>פרסום זה עולה בקנה אחד גם עם המידע שהצטבר בארצות הברית. בתצהיר </a:t>
            </a:r>
            <a:r>
              <a:rPr lang="he-IL" dirty="0"/>
              <a:t>נטען כי מעולם לא התרחשה שריפה שגרמה למוות בבניין שעמד בסטנדרטים של ארגונים אלו, הכולל את מערכת </a:t>
            </a:r>
            <a:r>
              <a:rPr lang="he-IL" dirty="0" err="1"/>
              <a:t>המתזים</a:t>
            </a:r>
            <a:r>
              <a:rPr lang="he-IL" dirty="0"/>
              <a:t> האוטומטית</a:t>
            </a:r>
            <a:r>
              <a:rPr lang="he-IL" dirty="0" smtClean="0"/>
              <a:t>.</a:t>
            </a:r>
          </a:p>
          <a:p>
            <a:r>
              <a:rPr lang="he-IL" dirty="0"/>
              <a:t>על אף שמערכת זו הפכה למחויבת על פי חוק בבניינים חדשים החל משנת 2007, נאבקה הממשלה נגד הניסיון להחיל את חובת ההתקנה גם על מבנים קיימים. כך, מערכת מצילת חיים זו, לא הותקנה במגדל </a:t>
            </a:r>
            <a:r>
              <a:rPr lang="he-IL" dirty="0" err="1"/>
              <a:t>גרנפל</a:t>
            </a:r>
            <a:r>
              <a:rPr lang="he-IL" dirty="0"/>
              <a:t>, בו התגוררו כ-600 בני אדם.</a:t>
            </a:r>
          </a:p>
          <a:p>
            <a:endParaRPr lang="he-IL" dirty="0"/>
          </a:p>
        </p:txBody>
      </p:sp>
      <p:sp>
        <p:nvSpPr>
          <p:cNvPr id="3" name="כותרת 2"/>
          <p:cNvSpPr>
            <a:spLocks noGrp="1"/>
          </p:cNvSpPr>
          <p:nvPr>
            <p:ph type="title"/>
          </p:nvPr>
        </p:nvSpPr>
        <p:spPr/>
        <p:txBody>
          <a:bodyPr/>
          <a:lstStyle/>
          <a:p>
            <a:pPr algn="r"/>
            <a:r>
              <a:rPr lang="he-IL" dirty="0" err="1" smtClean="0"/>
              <a:t>מתזים</a:t>
            </a:r>
            <a:endParaRPr lang="he-IL" dirty="0"/>
          </a:p>
        </p:txBody>
      </p:sp>
      <p:sp>
        <p:nvSpPr>
          <p:cNvPr id="4" name="TextBox 3"/>
          <p:cNvSpPr txBox="1"/>
          <p:nvPr/>
        </p:nvSpPr>
        <p:spPr>
          <a:xfrm rot="21207412">
            <a:off x="-138841" y="240324"/>
            <a:ext cx="547260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dirty="0" smtClean="0"/>
              <a:t>רוני </a:t>
            </a:r>
            <a:r>
              <a:rPr lang="he-IL" dirty="0"/>
              <a:t>קינג, ראש השדולה לבטיחות אש והצלה בפרלמנט </a:t>
            </a:r>
            <a:r>
              <a:rPr lang="he-IL" dirty="0" smtClean="0"/>
              <a:t>הבריטי: </a:t>
            </a:r>
            <a:r>
              <a:rPr lang="he-IL" dirty="0"/>
              <a:t>"כשאתה מוסיף להם עוד סעיף רגולציה אחד, אתה צריך להוריד שלושה</a:t>
            </a:r>
            <a:r>
              <a:rPr lang="he-IL" dirty="0" smtClean="0"/>
              <a:t>".</a:t>
            </a:r>
            <a:endParaRPr lang="he-IL" dirty="0"/>
          </a:p>
          <a:p>
            <a:r>
              <a:rPr lang="he-IL" dirty="0" smtClean="0"/>
              <a:t>"הממשלה </a:t>
            </a:r>
            <a:r>
              <a:rPr lang="he-IL" dirty="0"/>
              <a:t>השמרנית התחייבה להקל על הרגולציה בשוק הבנייה </a:t>
            </a:r>
            <a:r>
              <a:rPr lang="he-IL" dirty="0" smtClean="0"/>
              <a:t>הבריטי...אך </a:t>
            </a:r>
            <a:r>
              <a:rPr lang="he-IL" dirty="0"/>
              <a:t>"התקנת </a:t>
            </a:r>
            <a:r>
              <a:rPr lang="he-IL" dirty="0" err="1"/>
              <a:t>מתזים</a:t>
            </a:r>
            <a:r>
              <a:rPr lang="he-IL" dirty="0"/>
              <a:t> עשויה להשפיע על מחירי בניית הבתים למשקיעים ואנחנו רוצים לחכות עם הרגולציה הזו".  </a:t>
            </a:r>
          </a:p>
          <a:p>
            <a:endParaRPr lang="he-IL" dirty="0"/>
          </a:p>
        </p:txBody>
      </p:sp>
    </p:spTree>
    <p:extLst>
      <p:ext uri="{BB962C8B-B14F-4D97-AF65-F5344CB8AC3E}">
        <p14:creationId xmlns:p14="http://schemas.microsoft.com/office/powerpoint/2010/main" val="5714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r>
              <a:rPr lang="he-IL" dirty="0" smtClean="0"/>
              <a:t>בעת </a:t>
            </a:r>
            <a:r>
              <a:rPr lang="he-IL" dirty="0"/>
              <a:t>בנייתו של מגדל </a:t>
            </a:r>
            <a:r>
              <a:rPr lang="he-IL" dirty="0" err="1"/>
              <a:t>גרנפל</a:t>
            </a:r>
            <a:r>
              <a:rPr lang="he-IL" dirty="0"/>
              <a:t>, חויבו הקבלנים ביצירת מרחבים רחבים בין הדירות לצורך מילוט במקרה של שריפה. </a:t>
            </a:r>
            <a:endParaRPr lang="he-IL" dirty="0" smtClean="0"/>
          </a:p>
          <a:p>
            <a:r>
              <a:rPr lang="he-IL" dirty="0" smtClean="0"/>
              <a:t>תקנות </a:t>
            </a:r>
            <a:r>
              <a:rPr lang="he-IL" dirty="0"/>
              <a:t>אלו גזרו על מתכנני הבניין להקטין את מספר הדירות לטובת יצירת דרכי מילוט אפקטיביות. </a:t>
            </a:r>
            <a:endParaRPr lang="he-IL" dirty="0" smtClean="0"/>
          </a:p>
          <a:p>
            <a:r>
              <a:rPr lang="he-IL" dirty="0" smtClean="0"/>
              <a:t>במסגרת </a:t>
            </a:r>
            <a:r>
              <a:rPr lang="he-IL" dirty="0"/>
              <a:t>תכנית "הזכות לקנות", דחפו משקיעי </a:t>
            </a:r>
            <a:r>
              <a:rPr lang="he-IL" dirty="0" smtClean="0"/>
              <a:t>נדל"ן לביטול תקנה זו.</a:t>
            </a:r>
            <a:endParaRPr lang="he-IL" dirty="0"/>
          </a:p>
        </p:txBody>
      </p:sp>
      <p:sp>
        <p:nvSpPr>
          <p:cNvPr id="3" name="כותרת 2"/>
          <p:cNvSpPr>
            <a:spLocks noGrp="1"/>
          </p:cNvSpPr>
          <p:nvPr>
            <p:ph type="title"/>
          </p:nvPr>
        </p:nvSpPr>
        <p:spPr/>
        <p:txBody>
          <a:bodyPr/>
          <a:lstStyle/>
          <a:p>
            <a:pPr algn="ctr"/>
            <a:r>
              <a:rPr lang="he-IL" dirty="0" smtClean="0"/>
              <a:t>יצירת מרחבים רחבים</a:t>
            </a:r>
            <a:endParaRPr lang="he-IL" dirty="0"/>
          </a:p>
        </p:txBody>
      </p:sp>
      <p:sp>
        <p:nvSpPr>
          <p:cNvPr id="4" name="TextBox 3"/>
          <p:cNvSpPr txBox="1"/>
          <p:nvPr/>
        </p:nvSpPr>
        <p:spPr>
          <a:xfrm>
            <a:off x="683568" y="4869160"/>
            <a:ext cx="6264696"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r>
              <a:rPr lang="he-IL" sz="2800" dirty="0" smtClean="0"/>
              <a:t>בפועל, בזמן הדליקה היה חדר מדרגות אחד ל-120 דירות ו- 600 דיירים</a:t>
            </a:r>
            <a:r>
              <a:rPr lang="he-IL" dirty="0"/>
              <a:t>!</a:t>
            </a:r>
          </a:p>
        </p:txBody>
      </p:sp>
    </p:spTree>
    <p:extLst>
      <p:ext uri="{BB962C8B-B14F-4D97-AF65-F5344CB8AC3E}">
        <p14:creationId xmlns:p14="http://schemas.microsoft.com/office/powerpoint/2010/main" val="185258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fontScale="92500" lnSpcReduction="10000"/>
          </a:bodyPr>
          <a:lstStyle/>
          <a:p>
            <a:r>
              <a:rPr lang="he-IL" dirty="0" smtClean="0"/>
              <a:t>בשנת </a:t>
            </a:r>
            <a:r>
              <a:rPr lang="he-IL" dirty="0"/>
              <a:t>2013 הפך בוריס ג'ונסון, אז ראש עיריית לונדון וכיום שר החוץ הבריטי, את החלטת נציבות הכבאות בעיר וקיצץ את תקציב מערך הכבאות ב-29 מיליון פאונד. כתוצאה מקיצוץ זה נסגרו עשר תחנות כיבוי, פוטרו 552 לוחמי אש, 14 כבאיות יצאו מכלל שימוש והמספר המינימלי של לוחמי אש בכל משמרת ירד מחמישה לארבעה. </a:t>
            </a:r>
            <a:endParaRPr lang="he-IL" dirty="0" smtClean="0"/>
          </a:p>
          <a:p>
            <a:r>
              <a:rPr lang="he-IL" dirty="0" smtClean="0"/>
              <a:t>עד </a:t>
            </a:r>
            <a:r>
              <a:rPr lang="he-IL" dirty="0"/>
              <a:t>תום כהונתו כראש העירייה, מקצץ ג'ונסון את תקציב מערך הכיבוי ב-100 מיליון פאונד נוספים. מספר הצעדים היזומים למניעת שריפות שביצע מערך הכבאות צנח ב-25%. </a:t>
            </a:r>
            <a:endParaRPr lang="he-IL" dirty="0" smtClean="0"/>
          </a:p>
          <a:p>
            <a:r>
              <a:rPr lang="he-IL" dirty="0" smtClean="0"/>
              <a:t>כשנשאל </a:t>
            </a:r>
            <a:r>
              <a:rPr lang="he-IL" dirty="0"/>
              <a:t>על ידי ועדת לבטיחות אש איך קיצוץ במערך הכבאות לא יביא לעלייה במספר מקרי המוות, השיב ג'ונסון בפשטות – "תקפצו לי".</a:t>
            </a:r>
          </a:p>
        </p:txBody>
      </p:sp>
      <p:sp>
        <p:nvSpPr>
          <p:cNvPr id="3" name="כותרת 2"/>
          <p:cNvSpPr>
            <a:spLocks noGrp="1"/>
          </p:cNvSpPr>
          <p:nvPr>
            <p:ph type="title"/>
          </p:nvPr>
        </p:nvSpPr>
        <p:spPr/>
        <p:txBody>
          <a:bodyPr/>
          <a:lstStyle/>
          <a:p>
            <a:pPr algn="ctr"/>
            <a:r>
              <a:rPr lang="he-IL" dirty="0" smtClean="0"/>
              <a:t>קיצוץ בתקציב מערך הכבאות</a:t>
            </a:r>
            <a:endParaRPr lang="he-IL" dirty="0"/>
          </a:p>
        </p:txBody>
      </p:sp>
    </p:spTree>
    <p:extLst>
      <p:ext uri="{BB962C8B-B14F-4D97-AF65-F5344CB8AC3E}">
        <p14:creationId xmlns:p14="http://schemas.microsoft.com/office/powerpoint/2010/main" val="294510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711349"/>
            <a:ext cx="8229600" cy="4525963"/>
          </a:xfrm>
        </p:spPr>
        <p:txBody>
          <a:bodyPr>
            <a:noAutofit/>
          </a:bodyPr>
          <a:lstStyle/>
          <a:p>
            <a:r>
              <a:rPr lang="he-IL" sz="3200" dirty="0" smtClean="0"/>
              <a:t>בתאריך 14.6.2017 בשעה 00:54 פרצה דליקה בבניין </a:t>
            </a:r>
            <a:r>
              <a:rPr lang="he-IL" sz="3200" dirty="0" err="1" smtClean="0"/>
              <a:t>גרמפל</a:t>
            </a:r>
            <a:r>
              <a:rPr lang="he-IL" sz="3200" dirty="0" smtClean="0"/>
              <a:t> בלונדון.</a:t>
            </a:r>
          </a:p>
          <a:p>
            <a:r>
              <a:rPr lang="he-IL" sz="3200" dirty="0" smtClean="0"/>
              <a:t>תוך דקות האש התפשטה בבניין ובו 120 דירות וכ-600 דיירים.</a:t>
            </a:r>
          </a:p>
          <a:p>
            <a:r>
              <a:rPr lang="he-IL" sz="3200" dirty="0" smtClean="0"/>
              <a:t>הבניין נשרף כליל.</a:t>
            </a:r>
          </a:p>
          <a:p>
            <a:r>
              <a:rPr lang="he-IL" sz="3200" dirty="0" smtClean="0"/>
              <a:t>בשלב זה ידוע על 58 הרוגים ועוד עשרות פצועים, חלק במצב קשה. מצבם של עשרות נעדרים, אינו ידוע.</a:t>
            </a:r>
          </a:p>
          <a:p>
            <a:r>
              <a:rPr lang="he-IL" sz="3200" dirty="0" smtClean="0"/>
              <a:t>להלן תיאור האירוע.</a:t>
            </a:r>
            <a:endParaRPr lang="he-IL" sz="3200" dirty="0"/>
          </a:p>
        </p:txBody>
      </p:sp>
      <p:sp>
        <p:nvSpPr>
          <p:cNvPr id="2" name="כותרת 1"/>
          <p:cNvSpPr>
            <a:spLocks noGrp="1"/>
          </p:cNvSpPr>
          <p:nvPr>
            <p:ph type="title"/>
          </p:nvPr>
        </p:nvSpPr>
        <p:spPr/>
        <p:txBody>
          <a:bodyPr/>
          <a:lstStyle/>
          <a:p>
            <a:pPr algn="ctr"/>
            <a:r>
              <a:rPr lang="he-IL" dirty="0" smtClean="0"/>
              <a:t>מידע כללי</a:t>
            </a:r>
            <a:endParaRPr lang="he-IL" dirty="0"/>
          </a:p>
        </p:txBody>
      </p:sp>
    </p:spTree>
    <p:extLst>
      <p:ext uri="{BB962C8B-B14F-4D97-AF65-F5344CB8AC3E}">
        <p14:creationId xmlns:p14="http://schemas.microsoft.com/office/powerpoint/2010/main" val="3544848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a:bodyPr>
          <a:lstStyle/>
          <a:p>
            <a:r>
              <a:rPr lang="he-IL" dirty="0"/>
              <a:t>ביוני 2016 הסתיים שיפוץ נרחב </a:t>
            </a:r>
            <a:r>
              <a:rPr lang="he-IL" dirty="0" smtClean="0"/>
              <a:t>שבוצע על ידי חברה שהציעה שירות זול בכ-2.5 </a:t>
            </a:r>
            <a:r>
              <a:rPr lang="he-IL" dirty="0"/>
              <a:t>מיליון פאונד.</a:t>
            </a:r>
          </a:p>
          <a:p>
            <a:r>
              <a:rPr lang="he-IL" dirty="0" smtClean="0"/>
              <a:t>הסיבה </a:t>
            </a:r>
            <a:r>
              <a:rPr lang="he-IL" dirty="0"/>
              <a:t>להבדל המשמעותי בעלויות היא החומר בו נעשה שימוש. </a:t>
            </a:r>
            <a:endParaRPr lang="he-IL" dirty="0" smtClean="0"/>
          </a:p>
          <a:p>
            <a:r>
              <a:rPr lang="he-IL" dirty="0" smtClean="0"/>
              <a:t>החברה </a:t>
            </a:r>
            <a:r>
              <a:rPr lang="he-IL" dirty="0"/>
              <a:t>שזכתה במכרז, חיפתה את המגדל בציפוי אלומיניום זול יותר, שאינו חוקי לשימוש בבניינים גבוהים באיחוד האירופי ובארה"ב בגלל סכנת ההתלקחות שלו</a:t>
            </a:r>
            <a:r>
              <a:rPr lang="he-IL" dirty="0" smtClean="0"/>
              <a:t>.</a:t>
            </a:r>
          </a:p>
          <a:p>
            <a:endParaRPr lang="he-IL" dirty="0"/>
          </a:p>
        </p:txBody>
      </p:sp>
      <p:sp>
        <p:nvSpPr>
          <p:cNvPr id="3" name="כותרת 2"/>
          <p:cNvSpPr>
            <a:spLocks noGrp="1"/>
          </p:cNvSpPr>
          <p:nvPr>
            <p:ph type="title"/>
          </p:nvPr>
        </p:nvSpPr>
        <p:spPr/>
        <p:txBody>
          <a:bodyPr/>
          <a:lstStyle/>
          <a:p>
            <a:pPr algn="ctr"/>
            <a:r>
              <a:rPr lang="he-IL" dirty="0" smtClean="0"/>
              <a:t>שימוש בחומרים זולים ודליקים</a:t>
            </a:r>
            <a:endParaRPr lang="he-IL" dirty="0"/>
          </a:p>
        </p:txBody>
      </p:sp>
    </p:spTree>
    <p:extLst>
      <p:ext uri="{BB962C8B-B14F-4D97-AF65-F5344CB8AC3E}">
        <p14:creationId xmlns:p14="http://schemas.microsoft.com/office/powerpoint/2010/main" val="169996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2071389"/>
            <a:ext cx="8229600" cy="4525963"/>
          </a:xfrm>
        </p:spPr>
        <p:txBody>
          <a:bodyPr/>
          <a:lstStyle/>
          <a:p>
            <a:r>
              <a:rPr lang="he-IL" dirty="0" smtClean="0"/>
              <a:t>מכון הבקרה שאישר את השימוש בחומרים זולים ודליקים, הוא מכון פרטי.</a:t>
            </a:r>
            <a:endParaRPr lang="he-IL" dirty="0"/>
          </a:p>
        </p:txBody>
      </p:sp>
      <p:sp>
        <p:nvSpPr>
          <p:cNvPr id="3" name="כותרת 2"/>
          <p:cNvSpPr>
            <a:spLocks noGrp="1"/>
          </p:cNvSpPr>
          <p:nvPr>
            <p:ph type="title"/>
          </p:nvPr>
        </p:nvSpPr>
        <p:spPr>
          <a:xfrm>
            <a:off x="467544" y="476672"/>
            <a:ext cx="8229600" cy="1143000"/>
          </a:xfrm>
        </p:spPr>
        <p:txBody>
          <a:bodyPr/>
          <a:lstStyle/>
          <a:p>
            <a:pPr algn="ctr"/>
            <a:r>
              <a:rPr lang="he-IL" dirty="0" smtClean="0"/>
              <a:t>בקרה על ידי מכון בקרה אזרחי</a:t>
            </a:r>
            <a:endParaRPr lang="he-IL" dirty="0"/>
          </a:p>
        </p:txBody>
      </p:sp>
    </p:spTree>
    <p:extLst>
      <p:ext uri="{BB962C8B-B14F-4D97-AF65-F5344CB8AC3E}">
        <p14:creationId xmlns:p14="http://schemas.microsoft.com/office/powerpoint/2010/main" val="3258212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a:xfrm>
            <a:off x="457200" y="-99392"/>
            <a:ext cx="8229600" cy="1143000"/>
          </a:xfrm>
        </p:spPr>
        <p:txBody>
          <a:bodyPr/>
          <a:lstStyle/>
          <a:p>
            <a:pPr algn="ctr"/>
            <a:r>
              <a:rPr lang="he-IL" dirty="0" smtClean="0"/>
              <a:t>גישה לבניין</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900" y="908720"/>
            <a:ext cx="6185452"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87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p:txBody>
          <a:bodyPr/>
          <a:lstStyle/>
          <a:p>
            <a:endParaRPr lang="he-I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6632"/>
            <a:ext cx="6264696" cy="660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535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a:xfrm>
            <a:off x="457200" y="44624"/>
            <a:ext cx="8229600" cy="1143000"/>
          </a:xfrm>
        </p:spPr>
        <p:txBody>
          <a:bodyPr/>
          <a:lstStyle/>
          <a:p>
            <a:pPr algn="ctr"/>
            <a:r>
              <a:rPr lang="he-IL" dirty="0" smtClean="0"/>
              <a:t>התפשטות מהירה של הדליקה</a:t>
            </a:r>
            <a:endParaRPr lang="he-I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5" y="1094155"/>
            <a:ext cx="3778457" cy="582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5" y="1152525"/>
            <a:ext cx="530542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816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65909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888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p:txBody>
          <a:bodyPr/>
          <a:lstStyle/>
          <a:p>
            <a:pPr algn="ctr"/>
            <a:r>
              <a:rPr lang="he-IL" dirty="0" smtClean="0"/>
              <a:t>מבט על הדירות</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57" y="1124744"/>
            <a:ext cx="827637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520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p:txBody>
          <a:bodyPr/>
          <a:lstStyle/>
          <a:p>
            <a:pPr algn="r"/>
            <a:r>
              <a:rPr lang="he-IL" dirty="0" smtClean="0"/>
              <a:t>המעליות</a:t>
            </a: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72866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808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he-IL" dirty="0" smtClean="0"/>
              <a:t>הלהבות פורצות מחלון הדירה שם החלה הדליקה.</a:t>
            </a:r>
          </a:p>
          <a:p>
            <a:r>
              <a:rPr lang="he-IL" dirty="0" smtClean="0"/>
              <a:t>אלומיניום של החיפוי נופל ונחשפת שכבה תחתונה של </a:t>
            </a:r>
            <a:r>
              <a:rPr lang="he-IL" dirty="0" err="1" smtClean="0"/>
              <a:t>פוליאוריתן</a:t>
            </a:r>
            <a:r>
              <a:rPr lang="he-IL" dirty="0" smtClean="0"/>
              <a:t>, חומר דליק.</a:t>
            </a:r>
          </a:p>
          <a:p>
            <a:r>
              <a:rPr lang="he-IL" dirty="0" smtClean="0"/>
              <a:t>קצב ההבערה של לוחות נוספים, הולך וגובר.</a:t>
            </a:r>
          </a:p>
          <a:p>
            <a:r>
              <a:rPr lang="he-IL" dirty="0" smtClean="0"/>
              <a:t>הלהבות חודרות ברווחים שבין המבנה ללוחות החיפוי.</a:t>
            </a:r>
          </a:p>
          <a:p>
            <a:r>
              <a:rPr lang="he-IL" dirty="0" smtClean="0"/>
              <a:t>הלהבות גוברות עם החומר הדליק, הרוחות וחיפוש חמצן במעלה הבניין.</a:t>
            </a:r>
          </a:p>
          <a:p>
            <a:r>
              <a:rPr lang="he-IL" dirty="0" smtClean="0"/>
              <a:t>להבות חודרות לתוך דירות נוספות.</a:t>
            </a:r>
          </a:p>
          <a:p>
            <a:endParaRPr lang="he-IL" dirty="0" smtClean="0"/>
          </a:p>
        </p:txBody>
      </p:sp>
      <p:sp>
        <p:nvSpPr>
          <p:cNvPr id="2" name="כותרת 1"/>
          <p:cNvSpPr>
            <a:spLocks noGrp="1"/>
          </p:cNvSpPr>
          <p:nvPr>
            <p:ph type="title"/>
          </p:nvPr>
        </p:nvSpPr>
        <p:spPr/>
        <p:txBody>
          <a:bodyPr>
            <a:normAutofit fontScale="90000"/>
          </a:bodyPr>
          <a:lstStyle/>
          <a:p>
            <a:pPr algn="ctr"/>
            <a:r>
              <a:rPr lang="he-IL" dirty="0" smtClean="0"/>
              <a:t>הסבר אפשרי לסיבת ההתפשטות המהירה של האירוע</a:t>
            </a:r>
            <a:endParaRPr lang="he-IL" dirty="0"/>
          </a:p>
        </p:txBody>
      </p:sp>
    </p:spTree>
    <p:extLst>
      <p:ext uri="{BB962C8B-B14F-4D97-AF65-F5344CB8AC3E}">
        <p14:creationId xmlns:p14="http://schemas.microsoft.com/office/powerpoint/2010/main" val="167250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634038" y="1481328"/>
            <a:ext cx="3052762" cy="4525963"/>
          </a:xfrm>
        </p:spPr>
        <p:txBody>
          <a:bodyPr/>
          <a:lstStyle/>
          <a:p>
            <a:r>
              <a:rPr lang="he-IL" dirty="0" smtClean="0"/>
              <a:t>בשרטוט ניתן לראות כיצד להבות חודרות בין לוחות החיפוי וחומר דליק נחשף.</a:t>
            </a:r>
          </a:p>
          <a:p>
            <a:r>
              <a:rPr lang="he-IL" dirty="0" smtClean="0"/>
              <a:t>החומר הדליק מבעיר את שאר חלקי הבניין.</a:t>
            </a:r>
            <a:endParaRPr lang="he-IL" dirty="0"/>
          </a:p>
        </p:txBody>
      </p:sp>
      <p:sp>
        <p:nvSpPr>
          <p:cNvPr id="2" name="כותרת 1"/>
          <p:cNvSpPr>
            <a:spLocks noGrp="1"/>
          </p:cNvSpPr>
          <p:nvPr>
            <p:ph type="title"/>
          </p:nvPr>
        </p:nvSpPr>
        <p:spPr/>
        <p:txBody>
          <a:bodyPr/>
          <a:lstStyle/>
          <a:p>
            <a:pPr algn="r"/>
            <a:r>
              <a:rPr lang="he-IL" dirty="0" smtClean="0"/>
              <a:t>פירוט</a:t>
            </a:r>
            <a:endParaRPr lang="he-IL"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23528" y="946"/>
            <a:ext cx="5310510" cy="685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808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normAutofit lnSpcReduction="10000"/>
          </a:bodyPr>
          <a:lstStyle/>
          <a:p>
            <a:r>
              <a:rPr lang="he-IL" dirty="0" smtClean="0"/>
              <a:t>מיקום: שכונת צפון </a:t>
            </a:r>
            <a:r>
              <a:rPr lang="he-IL" dirty="0" err="1" smtClean="0"/>
              <a:t>קנסינגטון</a:t>
            </a:r>
            <a:r>
              <a:rPr lang="he-IL" dirty="0" smtClean="0"/>
              <a:t>, לונדון</a:t>
            </a:r>
          </a:p>
          <a:p>
            <a:r>
              <a:rPr lang="he-IL" dirty="0" smtClean="0"/>
              <a:t>בנייה: החלה ב- 1972</a:t>
            </a:r>
          </a:p>
          <a:p>
            <a:r>
              <a:rPr lang="he-IL" dirty="0" smtClean="0"/>
              <a:t>סיום בנייה: 1974.</a:t>
            </a:r>
          </a:p>
          <a:p>
            <a:r>
              <a:rPr lang="he-IL" dirty="0" smtClean="0"/>
              <a:t>שיפוץ: 2016 (*)</a:t>
            </a:r>
          </a:p>
          <a:p>
            <a:r>
              <a:rPr lang="he-IL" dirty="0" smtClean="0"/>
              <a:t>תקציב: 9 </a:t>
            </a:r>
            <a:r>
              <a:rPr lang="he-IL" dirty="0" err="1" smtClean="0"/>
              <a:t>מליון</a:t>
            </a:r>
            <a:r>
              <a:rPr lang="he-IL" dirty="0" smtClean="0"/>
              <a:t> פאונד.</a:t>
            </a:r>
          </a:p>
          <a:p>
            <a:r>
              <a:rPr lang="he-IL" dirty="0" smtClean="0"/>
              <a:t>בעלים: הרשות המלכותית של </a:t>
            </a:r>
            <a:r>
              <a:rPr lang="he-IL" dirty="0" err="1" smtClean="0"/>
              <a:t>קנסינגטון</a:t>
            </a:r>
            <a:r>
              <a:rPr lang="he-IL" dirty="0" smtClean="0"/>
              <a:t> </a:t>
            </a:r>
            <a:r>
              <a:rPr lang="he-IL" dirty="0" err="1" smtClean="0"/>
              <a:t>וצ'לסי</a:t>
            </a:r>
            <a:endParaRPr lang="he-IL" dirty="0" smtClean="0"/>
          </a:p>
          <a:p>
            <a:r>
              <a:rPr lang="he-IL" dirty="0" smtClean="0"/>
              <a:t>גובה: 67.30 מ'.</a:t>
            </a:r>
          </a:p>
          <a:p>
            <a:r>
              <a:rPr lang="he-IL" dirty="0" smtClean="0"/>
              <a:t>מספר קומות: 24</a:t>
            </a:r>
          </a:p>
          <a:p>
            <a:r>
              <a:rPr lang="he-IL" dirty="0" smtClean="0"/>
              <a:t>מספר דירות: 120 של חדר אחד/שני חדרים</a:t>
            </a:r>
          </a:p>
          <a:p>
            <a:r>
              <a:rPr lang="he-IL" dirty="0" smtClean="0"/>
              <a:t>מספר דיירים: 600 לערך</a:t>
            </a:r>
            <a:endParaRPr lang="he-IL" dirty="0"/>
          </a:p>
        </p:txBody>
      </p:sp>
      <p:sp>
        <p:nvSpPr>
          <p:cNvPr id="2" name="כותרת 1"/>
          <p:cNvSpPr>
            <a:spLocks noGrp="1"/>
          </p:cNvSpPr>
          <p:nvPr>
            <p:ph type="title"/>
          </p:nvPr>
        </p:nvSpPr>
        <p:spPr/>
        <p:txBody>
          <a:bodyPr/>
          <a:lstStyle/>
          <a:p>
            <a:pPr algn="ctr"/>
            <a:r>
              <a:rPr lang="he-IL" dirty="0" smtClean="0"/>
              <a:t>פרטים טכניים על בניין </a:t>
            </a:r>
            <a:r>
              <a:rPr lang="he-IL" dirty="0" err="1" smtClean="0"/>
              <a:t>גרמפל</a:t>
            </a:r>
            <a:endParaRPr lang="he-IL" dirty="0"/>
          </a:p>
        </p:txBody>
      </p:sp>
      <p:sp>
        <p:nvSpPr>
          <p:cNvPr id="4" name="TextBox 3"/>
          <p:cNvSpPr txBox="1"/>
          <p:nvPr/>
        </p:nvSpPr>
        <p:spPr>
          <a:xfrm>
            <a:off x="1403648" y="5805264"/>
            <a:ext cx="6912768"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p>
            <a:r>
              <a:rPr lang="he-IL" dirty="0" smtClean="0"/>
              <a:t>(*) – כחלק מהשיפוץ הוחלפו החלונות החיצוניים והונח חיפוי אלומיניום חדש.</a:t>
            </a:r>
          </a:p>
          <a:p>
            <a:r>
              <a:rPr lang="he-IL" dirty="0" smtClean="0"/>
              <a:t>החברה ששיפצה הועדפה על החברה המקורית בשל הצעה זולה יותר</a:t>
            </a:r>
            <a:endParaRPr lang="he-IL" dirty="0"/>
          </a:p>
        </p:txBody>
      </p:sp>
    </p:spTree>
    <p:extLst>
      <p:ext uri="{BB962C8B-B14F-4D97-AF65-F5344CB8AC3E}">
        <p14:creationId xmlns:p14="http://schemas.microsoft.com/office/powerpoint/2010/main" val="3346545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p:txBody>
          <a:bodyPr>
            <a:normAutofit fontScale="90000"/>
          </a:bodyPr>
          <a:lstStyle/>
          <a:p>
            <a:pPr algn="ctr"/>
            <a:r>
              <a:rPr lang="he-IL" dirty="0" smtClean="0"/>
              <a:t>השימוש בחיפוי נאסר לשימוש ברבי קומות בבריטניה</a:t>
            </a:r>
            <a:endParaRPr lang="he-IL"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2204864"/>
            <a:ext cx="8676456" cy="416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36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a:xfrm>
            <a:off x="467544" y="1124744"/>
            <a:ext cx="8229600" cy="1143000"/>
          </a:xfrm>
        </p:spPr>
        <p:txBody>
          <a:bodyPr/>
          <a:lstStyle/>
          <a:p>
            <a:pPr algn="ctr"/>
            <a:r>
              <a:rPr lang="he-IL" dirty="0" smtClean="0"/>
              <a:t>אירועים דומים מישראל</a:t>
            </a:r>
            <a:endParaRPr lang="he-IL" dirty="0"/>
          </a:p>
        </p:txBody>
      </p:sp>
    </p:spTree>
    <p:extLst>
      <p:ext uri="{BB962C8B-B14F-4D97-AF65-F5344CB8AC3E}">
        <p14:creationId xmlns:p14="http://schemas.microsoft.com/office/powerpoint/2010/main" val="2442454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a:xfrm>
            <a:off x="4209424" y="274638"/>
            <a:ext cx="4477376" cy="1143000"/>
          </a:xfrm>
        </p:spPr>
        <p:txBody>
          <a:bodyPr>
            <a:normAutofit fontScale="90000"/>
          </a:bodyPr>
          <a:lstStyle/>
          <a:p>
            <a:pPr algn="r"/>
            <a:r>
              <a:rPr lang="he-IL" dirty="0" smtClean="0"/>
              <a:t>דליקה בבניין ההלכה</a:t>
            </a:r>
            <a:endParaRPr lang="he-IL" dirty="0"/>
          </a:p>
        </p:txBody>
      </p:sp>
      <p:pic>
        <p:nvPicPr>
          <p:cNvPr id="3074" name="Picture 2" descr="C:\Users\rans\AppData\Local\Microsoft\Windows\Temporary Internet Files\Content.Outlook\EU9XEW1G\20160613_154621 (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5400000">
            <a:off x="-1387676" y="1567188"/>
            <a:ext cx="7164288" cy="402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5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a:xfrm>
            <a:off x="4716016" y="274638"/>
            <a:ext cx="3970784" cy="1143000"/>
          </a:xfrm>
        </p:spPr>
        <p:txBody>
          <a:bodyPr>
            <a:normAutofit fontScale="90000"/>
          </a:bodyPr>
          <a:lstStyle/>
          <a:p>
            <a:pPr algn="r"/>
            <a:r>
              <a:rPr lang="he-IL" dirty="0" smtClean="0"/>
              <a:t>אישור מכון התקנים</a:t>
            </a:r>
            <a:endParaRPr lang="he-IL" dirty="0"/>
          </a:p>
        </p:txBody>
      </p:sp>
      <p:pic>
        <p:nvPicPr>
          <p:cNvPr id="1026" name="Picture 2" descr="C:\Users\rans\AppData\Local\Microsoft\Windows\Temporary Internet Files\Content.Outlook\EU9XEW1G\20170125_141846.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5400000">
            <a:off x="-586249" y="1116251"/>
            <a:ext cx="6191250" cy="4659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ans\AppData\Local\Microsoft\Windows\Temporary Internet Files\Content.Outlook\EU9XEW1G\20170125_141859.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rot="5400000">
            <a:off x="4164235" y="2099940"/>
            <a:ext cx="5544616" cy="386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664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p:txBody>
          <a:bodyPr/>
          <a:lstStyle/>
          <a:p>
            <a:endParaRPr lang="he-IL"/>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514350"/>
            <a:ext cx="5743575"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170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p:txBody>
          <a:bodyPr>
            <a:normAutofit fontScale="90000"/>
          </a:bodyPr>
          <a:lstStyle/>
          <a:p>
            <a:pPr algn="ctr"/>
            <a:r>
              <a:rPr lang="he-IL" dirty="0" smtClean="0"/>
              <a:t>דליקה במשחטת עופות, אור יהודה</a:t>
            </a:r>
            <a:br>
              <a:rPr lang="he-IL" dirty="0" smtClean="0"/>
            </a:br>
            <a:r>
              <a:rPr lang="he-IL" dirty="0" smtClean="0"/>
              <a:t> (מרץ 2016)</a:t>
            </a:r>
            <a:endParaRPr lang="he-IL"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7037760" cy="491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728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lstStyle/>
          <a:p>
            <a:endParaRPr lang="he-IL"/>
          </a:p>
        </p:txBody>
      </p:sp>
      <p:sp>
        <p:nvSpPr>
          <p:cNvPr id="3" name="כותרת 2"/>
          <p:cNvSpPr>
            <a:spLocks noGrp="1"/>
          </p:cNvSpPr>
          <p:nvPr>
            <p:ph type="title"/>
          </p:nvPr>
        </p:nvSpPr>
        <p:spPr>
          <a:xfrm>
            <a:off x="457200" y="44624"/>
            <a:ext cx="8229600" cy="1143000"/>
          </a:xfrm>
        </p:spPr>
        <p:txBody>
          <a:bodyPr>
            <a:noAutofit/>
          </a:bodyPr>
          <a:lstStyle/>
          <a:p>
            <a:pPr algn="ctr"/>
            <a:r>
              <a:rPr lang="he-IL" sz="3200" dirty="0" smtClean="0"/>
              <a:t>התפשטות האש המהירה במבנה </a:t>
            </a:r>
            <a:r>
              <a:rPr lang="he-IL" sz="3200" dirty="0" err="1" smtClean="0"/>
              <a:t>היתה</a:t>
            </a:r>
            <a:r>
              <a:rPr lang="he-IL" sz="3200" dirty="0" smtClean="0"/>
              <a:t> תוצאה של </a:t>
            </a:r>
            <a:r>
              <a:rPr lang="he-IL" sz="3200" dirty="0" err="1" smtClean="0"/>
              <a:t>פוליאוריתן</a:t>
            </a:r>
            <a:r>
              <a:rPr lang="he-IL" sz="3200" dirty="0" smtClean="0"/>
              <a:t> בין לוחות מתכת בקירות המבנה</a:t>
            </a:r>
            <a:endParaRPr lang="he-IL" sz="32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04245"/>
            <a:ext cx="7848872" cy="527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993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p:txBody>
          <a:bodyPr>
            <a:normAutofit fontScale="92500"/>
          </a:bodyPr>
          <a:lstStyle/>
          <a:p>
            <a:r>
              <a:rPr lang="he-IL" dirty="0" smtClean="0"/>
              <a:t>אירוע של התפשטות מהירה כל כך של דליקה בבניין רב קומות, הוא </a:t>
            </a:r>
            <a:r>
              <a:rPr lang="he-IL" dirty="0" err="1" smtClean="0"/>
              <a:t>כשלון</a:t>
            </a:r>
            <a:r>
              <a:rPr lang="he-IL" dirty="0" smtClean="0"/>
              <a:t> של מערכת בטיחות האש בבניין.</a:t>
            </a:r>
          </a:p>
          <a:p>
            <a:r>
              <a:rPr lang="he-IL" dirty="0" smtClean="0"/>
              <a:t>כפי שמסתמן כרגע, סיבת ההתפשטות המהירה של הלהבות היא תוצאה של חיפוי אלומיניום מתחתיו חומר דליק.</a:t>
            </a:r>
          </a:p>
          <a:p>
            <a:r>
              <a:rPr lang="he-IL" dirty="0" smtClean="0"/>
              <a:t>כאשר חיפוי האלומיניום נחשף, החומר הדליק מזרים את הדליקה עם רוחות חזקות שמקיפות בניין, לתוך דירות שכנות, מעל ומתחת לקומה בה פרצה הדליקה.</a:t>
            </a:r>
          </a:p>
          <a:p>
            <a:r>
              <a:rPr lang="he-IL" dirty="0" smtClean="0"/>
              <a:t>יש לבחון בישראל את התופעה לאור דוגמאות של אירוע בניין ההלכה ומבנה תעשייתי מבוסס על לוחות פוליאתילן בסנדוויץ' קיר המבנה.</a:t>
            </a:r>
          </a:p>
          <a:p>
            <a:r>
              <a:rPr lang="he-IL" dirty="0" smtClean="0"/>
              <a:t>אירוע לונדון עלול להתרחש גם בישראל.</a:t>
            </a:r>
            <a:endParaRPr lang="he-IL" dirty="0"/>
          </a:p>
        </p:txBody>
      </p:sp>
      <p:sp>
        <p:nvSpPr>
          <p:cNvPr id="3" name="כותרת 2"/>
          <p:cNvSpPr>
            <a:spLocks noGrp="1"/>
          </p:cNvSpPr>
          <p:nvPr>
            <p:ph type="title"/>
          </p:nvPr>
        </p:nvSpPr>
        <p:spPr/>
        <p:txBody>
          <a:bodyPr/>
          <a:lstStyle/>
          <a:p>
            <a:pPr algn="ctr"/>
            <a:r>
              <a:rPr lang="he-IL" dirty="0" smtClean="0"/>
              <a:t>המלצות</a:t>
            </a:r>
            <a:endParaRPr lang="he-IL" dirty="0"/>
          </a:p>
        </p:txBody>
      </p:sp>
    </p:spTree>
    <p:extLst>
      <p:ext uri="{BB962C8B-B14F-4D97-AF65-F5344CB8AC3E}">
        <p14:creationId xmlns:p14="http://schemas.microsoft.com/office/powerpoint/2010/main" val="150297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808" y="57150"/>
            <a:ext cx="4476266"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3" y="2694384"/>
            <a:ext cx="44862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7744" y="2267580"/>
            <a:ext cx="158417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dirty="0" smtClean="0"/>
              <a:t>מיקום המבנה</a:t>
            </a:r>
            <a:endParaRPr lang="he-IL"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2757" y="57894"/>
            <a:ext cx="2363019" cy="2183135"/>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132475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457200" y="1567333"/>
            <a:ext cx="8229600" cy="4525963"/>
          </a:xfrm>
        </p:spPr>
        <p:txBody>
          <a:bodyPr/>
          <a:lstStyle/>
          <a:p>
            <a:r>
              <a:rPr lang="he-IL" dirty="0" smtClean="0"/>
              <a:t>1. קומת גג</a:t>
            </a:r>
          </a:p>
          <a:p>
            <a:r>
              <a:rPr lang="he-IL" dirty="0" smtClean="0"/>
              <a:t>2. קומות מגורים</a:t>
            </a:r>
          </a:p>
          <a:p>
            <a:r>
              <a:rPr lang="he-IL" dirty="0" smtClean="0"/>
              <a:t>3. קומות מסחר</a:t>
            </a:r>
          </a:p>
          <a:p>
            <a:r>
              <a:rPr lang="he-IL" dirty="0" smtClean="0"/>
              <a:t>4. מרתף</a:t>
            </a:r>
            <a:endParaRPr lang="he-IL" dirty="0"/>
          </a:p>
        </p:txBody>
      </p:sp>
      <p:sp>
        <p:nvSpPr>
          <p:cNvPr id="3" name="כותרת 2"/>
          <p:cNvSpPr>
            <a:spLocks noGrp="1"/>
          </p:cNvSpPr>
          <p:nvPr>
            <p:ph type="title"/>
          </p:nvPr>
        </p:nvSpPr>
        <p:spPr/>
        <p:txBody>
          <a:bodyPr/>
          <a:lstStyle/>
          <a:p>
            <a:pPr algn="r"/>
            <a:r>
              <a:rPr lang="he-IL" dirty="0" smtClean="0"/>
              <a:t>תיאור הבניין</a:t>
            </a:r>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89334"/>
            <a:ext cx="5076825"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68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728663"/>
            <a:ext cx="59817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576" y="116632"/>
            <a:ext cx="367240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he-IL" dirty="0" smtClean="0"/>
              <a:t>בניין מקורי נבנה ב-1974 עם 4 קומות של חנויות ועוד 20 קומות מגורים</a:t>
            </a:r>
            <a:endParaRPr lang="he-IL" dirty="0"/>
          </a:p>
        </p:txBody>
      </p:sp>
      <p:sp>
        <p:nvSpPr>
          <p:cNvPr id="7" name="TextBox 6"/>
          <p:cNvSpPr txBox="1"/>
          <p:nvPr/>
        </p:nvSpPr>
        <p:spPr>
          <a:xfrm>
            <a:off x="4644008" y="116632"/>
            <a:ext cx="367240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he-IL" dirty="0" smtClean="0"/>
              <a:t>שיפוץ ב- 2016: הוסיפו חיפוי לבניין, חלונות כפולים ומערכת חימום מרכזית</a:t>
            </a:r>
            <a:endParaRPr lang="he-IL" dirty="0"/>
          </a:p>
        </p:txBody>
      </p:sp>
    </p:spTree>
    <p:extLst>
      <p:ext uri="{BB962C8B-B14F-4D97-AF65-F5344CB8AC3E}">
        <p14:creationId xmlns:p14="http://schemas.microsoft.com/office/powerpoint/2010/main" val="74580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a:xfrm>
            <a:off x="4810447" y="1061864"/>
            <a:ext cx="4010025" cy="1143000"/>
          </a:xfrm>
        </p:spPr>
        <p:txBody>
          <a:bodyPr>
            <a:normAutofit fontScale="90000"/>
          </a:bodyPr>
          <a:lstStyle/>
          <a:p>
            <a:pPr algn="ctr"/>
            <a:r>
              <a:rPr lang="he-IL" dirty="0"/>
              <a:t>בכל קומה 6 דירות: 4 דירות של שתי מיטות ושתי דירות של מיטה </a:t>
            </a:r>
            <a:r>
              <a:rPr lang="he-IL" dirty="0" smtClean="0"/>
              <a:t>אחת</a:t>
            </a:r>
            <a:endParaRPr lang="he-I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1" y="123775"/>
            <a:ext cx="4676775"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75656" y="6023029"/>
            <a:ext cx="194421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dirty="0" smtClean="0"/>
              <a:t>במרכז, שתי מעליות וחדר מדרגות</a:t>
            </a:r>
            <a:endParaRPr lang="he-IL" dirty="0"/>
          </a:p>
        </p:txBody>
      </p:sp>
      <p:sp>
        <p:nvSpPr>
          <p:cNvPr id="7" name="TextBox 6"/>
          <p:cNvSpPr txBox="1"/>
          <p:nvPr/>
        </p:nvSpPr>
        <p:spPr>
          <a:xfrm>
            <a:off x="3491880" y="6023029"/>
            <a:ext cx="194421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dirty="0" smtClean="0"/>
              <a:t>4 דירות 2 חדרים 75 מ"ר</a:t>
            </a:r>
            <a:endParaRPr lang="he-IL" dirty="0"/>
          </a:p>
        </p:txBody>
      </p:sp>
      <p:sp>
        <p:nvSpPr>
          <p:cNvPr id="8" name="TextBox 7"/>
          <p:cNvSpPr txBox="1"/>
          <p:nvPr/>
        </p:nvSpPr>
        <p:spPr>
          <a:xfrm>
            <a:off x="27626" y="6023029"/>
            <a:ext cx="137602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he-IL" dirty="0" smtClean="0"/>
              <a:t>2 דירות  חדר אחד 51 מ"ר</a:t>
            </a:r>
            <a:endParaRPr lang="he-IL" dirty="0"/>
          </a:p>
        </p:txBody>
      </p:sp>
    </p:spTree>
    <p:extLst>
      <p:ext uri="{BB962C8B-B14F-4D97-AF65-F5344CB8AC3E}">
        <p14:creationId xmlns:p14="http://schemas.microsoft.com/office/powerpoint/2010/main" val="530434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endParaRPr lang="he-IL"/>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457200"/>
            <a:ext cx="66960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328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a:p>
        </p:txBody>
      </p:sp>
      <p:sp>
        <p:nvSpPr>
          <p:cNvPr id="2" name="כותרת 1"/>
          <p:cNvSpPr>
            <a:spLocks noGrp="1"/>
          </p:cNvSpPr>
          <p:nvPr>
            <p:ph type="title"/>
          </p:nvPr>
        </p:nvSpPr>
        <p:spPr/>
        <p:txBody>
          <a:bodyPr/>
          <a:lstStyle/>
          <a:p>
            <a:pPr algn="ctr"/>
            <a:r>
              <a:rPr lang="he-IL" dirty="0" smtClean="0"/>
              <a:t>ארבע קומות הכניסה לשימוש מסחרי</a:t>
            </a:r>
            <a:endParaRPr lang="he-IL" dirty="0"/>
          </a:p>
        </p:txBody>
      </p:sp>
      <p:pic>
        <p:nvPicPr>
          <p:cNvPr id="1945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75656" y="1294226"/>
            <a:ext cx="6319834" cy="544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1443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רחבה">
  <a:themeElements>
    <a:clrScheme name="רחבה">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רחבה">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325</TotalTime>
  <Words>834</Words>
  <Application>Microsoft Office PowerPoint</Application>
  <PresentationFormat>‫הצגה על המסך (4:3)</PresentationFormat>
  <Paragraphs>92</Paragraphs>
  <Slides>37</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37</vt:i4>
      </vt:variant>
    </vt:vector>
  </HeadingPairs>
  <TitlesOfParts>
    <vt:vector size="38" baseType="lpstr">
      <vt:lpstr>רחבה</vt:lpstr>
      <vt:lpstr>ניתוח אירוע דליקה בבניין גרמפל, לונדון</vt:lpstr>
      <vt:lpstr>מידע כללי</vt:lpstr>
      <vt:lpstr>פרטים טכניים על בניין גרמפל</vt:lpstr>
      <vt:lpstr>מצגת של PowerPoint</vt:lpstr>
      <vt:lpstr>תיאור הבניין</vt:lpstr>
      <vt:lpstr>מצגת של PowerPoint</vt:lpstr>
      <vt:lpstr>בכל קומה 6 דירות: 4 דירות של שתי מיטות ושתי דירות של מיטה אחת</vt:lpstr>
      <vt:lpstr>מצגת של PowerPoint</vt:lpstr>
      <vt:lpstr>ארבע קומות הכניסה לשימוש מסחרי</vt:lpstr>
      <vt:lpstr>מצגת של PowerPoint</vt:lpstr>
      <vt:lpstr>הוראות בטיחות אש</vt:lpstr>
      <vt:lpstr>מצגת של PowerPoint</vt:lpstr>
      <vt:lpstr>התחלת האירוע</vt:lpstr>
      <vt:lpstr>סיבת הדליקה (ככל שידוע כרגע)</vt:lpstr>
      <vt:lpstr>אירועים קודמים</vt:lpstr>
      <vt:lpstr>היבטים של בטיחות אש</vt:lpstr>
      <vt:lpstr>מתזים</vt:lpstr>
      <vt:lpstr>יצירת מרחבים רחבים</vt:lpstr>
      <vt:lpstr>קיצוץ בתקציב מערך הכבאות</vt:lpstr>
      <vt:lpstr>שימוש בחומרים זולים ודליקים</vt:lpstr>
      <vt:lpstr>בקרה על ידי מכון בקרה אזרחי</vt:lpstr>
      <vt:lpstr>גישה לבניין</vt:lpstr>
      <vt:lpstr>מצגת של PowerPoint</vt:lpstr>
      <vt:lpstr>התפשטות מהירה של הדליקה</vt:lpstr>
      <vt:lpstr>מצגת של PowerPoint</vt:lpstr>
      <vt:lpstr>מבט על הדירות</vt:lpstr>
      <vt:lpstr>המעליות</vt:lpstr>
      <vt:lpstr>הסבר אפשרי לסיבת ההתפשטות המהירה של האירוע</vt:lpstr>
      <vt:lpstr>פירוט</vt:lpstr>
      <vt:lpstr>השימוש בחיפוי נאסר לשימוש ברבי קומות בבריטניה</vt:lpstr>
      <vt:lpstr>אירועים דומים מישראל</vt:lpstr>
      <vt:lpstr>דליקה בבניין ההלכה</vt:lpstr>
      <vt:lpstr>אישור מכון התקנים</vt:lpstr>
      <vt:lpstr>מצגת של PowerPoint</vt:lpstr>
      <vt:lpstr>דליקה במשחטת עופות, אור יהודה  (מרץ 2016)</vt:lpstr>
      <vt:lpstr>התפשטות האש המהירה במבנה היתה תוצאה של פוליאוריתן בין לוחות מתכת בקירות המבנה</vt:lpstr>
      <vt:lpstr>המלצות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ניתוח אירוע דליקה בבניין גרמפל, לונדון</dc:title>
  <dc:creator>רן שלף</dc:creator>
  <cp:lastModifiedBy>רן שלף</cp:lastModifiedBy>
  <cp:revision>24</cp:revision>
  <dcterms:created xsi:type="dcterms:W3CDTF">2017-06-16T08:47:48Z</dcterms:created>
  <dcterms:modified xsi:type="dcterms:W3CDTF">2017-06-20T10:34:05Z</dcterms:modified>
</cp:coreProperties>
</file>